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9" r:id="rId7"/>
    <p:sldId id="266" r:id="rId8"/>
    <p:sldId id="270" r:id="rId9"/>
    <p:sldId id="276" r:id="rId10"/>
    <p:sldId id="267" r:id="rId11"/>
    <p:sldId id="271" r:id="rId12"/>
    <p:sldId id="268" r:id="rId13"/>
    <p:sldId id="262" r:id="rId14"/>
    <p:sldId id="260" r:id="rId15"/>
    <p:sldId id="277" r:id="rId16"/>
    <p:sldId id="25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0"/>
    <p:restoredTop sz="94694"/>
  </p:normalViewPr>
  <p:slideViewPr>
    <p:cSldViewPr snapToGrid="0" snapToObjects="1" showGuides="1">
      <p:cViewPr varScale="1">
        <p:scale>
          <a:sx n="152" d="100"/>
          <a:sy n="152" d="100"/>
        </p:scale>
        <p:origin x="16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89C-FBB6-8E48-B856-3DC776DFB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24F36-7EE9-214F-B629-22ED18A1E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930A-57BD-404E-AB27-51DC5B8A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D64C0-9B60-6243-96C1-360CF53C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C8F31-254B-E048-9B4D-F46EE6B90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1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001A-1A04-A24C-B1AA-401D4D0F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0532C-97E2-D845-977E-17942A669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2212C-356F-C846-B27E-67CC6A61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E0C6D-B5AB-A84C-B369-12C532F5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0B65A-C433-0342-9B81-BE28C3666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4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CF3F5D-8E5A-6C4D-B31A-F1FFD0DAF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5DD2F-0801-904F-8E5B-5D55A0E79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CDD86-68F5-FB45-BCAA-59E5BED99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D2C30-700B-5042-8087-61FFE0A62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EA9A2-C4E2-CB4F-8918-42F34FDB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8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ABFE-7E49-F446-BD49-48FAF453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D3F0A-D257-EF45-9F1D-4016D4F4E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2437-0118-9648-ADA1-F79AD900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7528E-301E-2041-945C-399644E9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11E55-E4C8-8145-93B1-8189D3A0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4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8DB2-59C0-C948-BC69-76E15506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EC2F-C114-D249-861A-47A0DB6F9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3008-FB75-2C4B-A3B8-851BDBC4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A74BD-C77D-5F47-9A7E-4DDEB892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F2233-61AF-8C47-B70E-72335A79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2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9E88-C453-954A-A4E9-15E5A79D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758DB-0526-2E42-B00A-45DF0C192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3F224-E02F-3649-AF7E-78A1173E3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D9BC5-D015-B14D-BFA8-E9079D95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C264F-6027-8447-9681-4ABC1D35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C5E44-87F4-E74D-9D73-19F6841E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A992-7CB9-E245-A155-D46897929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DCF07-8F84-3D4E-A34F-706BDE582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A7188-D616-C045-B7B1-40037B1A0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B697A3-9EC8-4145-BBEF-5A500A49E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CCE19-8040-0347-8ED1-B682B0B88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A2D74-1492-B042-AFCC-96FA099B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5C170-6520-4C4D-BAA2-C4179739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871C9-3F76-7A4A-8DD7-F0272105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5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23E5-DCC5-D043-B5EE-21149748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A778D-E12C-6342-97E7-F1ACBF7E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7C5ED-FE6B-1248-8860-40330C23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17692-BC51-204D-B3CA-F84D8ECA7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7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19A49-156D-0941-825B-B894D217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EDCB-45DE-124A-B77D-A07F556D9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533AB-3190-6B49-B134-83165C55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B76B-E5B9-3C4C-BE10-F37C2037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CD71-1298-444B-B308-48B4C278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AEA15-6608-6140-802E-A32C42494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73B4BA-CB58-354E-B289-575CBDBA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F7E32-E25C-AE48-A458-302DD017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91428-3319-4841-BF09-1E92A268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5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73B7-4255-D940-9811-BB4E5D5D1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B3111-8753-634A-8551-9CDFC72635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409C6-BAB3-7E4D-9559-760360142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0774AB-3093-924E-8A9E-5C34C20D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13CC2-F8BE-6544-ACF4-F286AC8E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7DF8E-B468-F144-B4D3-C2EAAB46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5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EA5E7-0CC0-8F42-BE2D-0895F9EA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9CDB5-A459-7D47-A467-032D8CD01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4D221-8D02-9A4F-B9FF-67C2B4A6E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423FE-2C24-EC44-8FF3-03E41101B2FC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A26A9-1660-C445-9BBB-AD38EE505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9BA88-18B6-3345-96DB-A89F8FE47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23AC2-939D-EC43-B5F2-B525DA1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1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jp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8B9F-9B23-D944-B44D-354F0200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Drought Legacy in Soil Microbiomes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A4FDD-F181-BC42-9E90-9F74C5F65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Bin Wang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May 27</a:t>
            </a:r>
            <a:r>
              <a:rPr lang="en-US" baseline="30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91481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9FA8-9FF4-4D4C-A2D0-4FF94048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846"/>
            <a:ext cx="10515600" cy="81772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Community Dynamics under Severe Drought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BC914-AA67-0D40-A446-97F3AA1DF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62"/>
          <a:stretch/>
        </p:blipFill>
        <p:spPr>
          <a:xfrm>
            <a:off x="2460226" y="1705061"/>
            <a:ext cx="7271548" cy="4035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4AB3D-BC65-2243-AE34-3C0D3BEA6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47"/>
          <a:stretch/>
        </p:blipFill>
        <p:spPr>
          <a:xfrm>
            <a:off x="2460226" y="5740166"/>
            <a:ext cx="7271548" cy="2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8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8CB2-F991-694E-88AB-C6E672F76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598"/>
            <a:ext cx="10515600" cy="59960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Persistent Legacy under Severe Drought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004A1-85C7-C243-9712-3D01160B09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60095" y="1541343"/>
            <a:ext cx="2834640" cy="4436696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96093D1-FEA2-BE44-ABA3-D4556B96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96" y="3921852"/>
            <a:ext cx="27432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6E0739-2C8F-B444-8970-A3CA6B47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001" y="3921852"/>
            <a:ext cx="2743200" cy="27432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284C86-21E2-5E4B-95C5-3D6A7C74EB8D}"/>
              </a:ext>
            </a:extLst>
          </p:cNvPr>
          <p:cNvGrpSpPr/>
          <p:nvPr/>
        </p:nvGrpSpPr>
        <p:grpSpPr>
          <a:xfrm>
            <a:off x="4054797" y="1270092"/>
            <a:ext cx="6745330" cy="2651760"/>
            <a:chOff x="4190749" y="3890351"/>
            <a:chExt cx="6745330" cy="2423776"/>
          </a:xfrm>
        </p:grpSpPr>
        <p:pic>
          <p:nvPicPr>
            <p:cNvPr id="8" name="Picture 7" descr="/var/folders/pg/dwc_l8j50911ks6xkt0hycsw0000gn/T/com.microsoft.Word/Content.MSO/D1781949.tmp">
              <a:extLst>
                <a:ext uri="{FF2B5EF4-FFF2-40B4-BE49-F238E27FC236}">
                  <a16:creationId xmlns:a16="http://schemas.microsoft.com/office/drawing/2014/main" id="{E6C17786-710C-8C42-A99A-AE58B6957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43"/>
            <a:stretch/>
          </p:blipFill>
          <p:spPr bwMode="auto">
            <a:xfrm>
              <a:off x="4190750" y="3890351"/>
              <a:ext cx="6745329" cy="2275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/var/folders/pg/dwc_l8j50911ks6xkt0hycsw0000gn/T/com.microsoft.Word/Content.MSO/D1781949.tmp">
              <a:extLst>
                <a:ext uri="{FF2B5EF4-FFF2-40B4-BE49-F238E27FC236}">
                  <a16:creationId xmlns:a16="http://schemas.microsoft.com/office/drawing/2014/main" id="{C6240B21-0B77-D64A-BFB3-B2B9BB0BC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66"/>
            <a:stretch/>
          </p:blipFill>
          <p:spPr bwMode="auto">
            <a:xfrm>
              <a:off x="4190749" y="6017689"/>
              <a:ext cx="6745329" cy="29643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699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B49-CF7B-6143-BEF7-0BAA0222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" y="2766218"/>
            <a:ext cx="3657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 Drought legacy overwhelmed by  dispersal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E20FA-B150-0F40-B84C-7FD993DD0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336"/>
          <a:stretch/>
        </p:blipFill>
        <p:spPr>
          <a:xfrm>
            <a:off x="4372916" y="0"/>
            <a:ext cx="7271548" cy="4091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94E651-99D6-474A-86F7-42FAAAE62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64"/>
          <a:stretch/>
        </p:blipFill>
        <p:spPr>
          <a:xfrm>
            <a:off x="4372916" y="4091780"/>
            <a:ext cx="7271548" cy="27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B6450-60D0-5D4F-8C05-87076F14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No changes in community-level traits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BB0A2-1EE6-B640-ACA4-B09DFBA1EE2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98" y="1690688"/>
            <a:ext cx="5943600" cy="4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7B9D-2EC8-174D-9881-BFE4CA52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567"/>
            <a:ext cx="10515600" cy="662781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Resource allocation unchanged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EE1B7-83E3-5D4E-A224-1075F93461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19517"/>
            <a:ext cx="5943600" cy="57702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98B34A-5BDC-6B46-ABB8-BC221D296BFD}"/>
              </a:ext>
            </a:extLst>
          </p:cNvPr>
          <p:cNvSpPr/>
          <p:nvPr/>
        </p:nvSpPr>
        <p:spPr>
          <a:xfrm>
            <a:off x="5645791" y="4471332"/>
            <a:ext cx="964734" cy="444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627B3-A450-2B42-ACF3-343D9E76CFD1}"/>
              </a:ext>
            </a:extLst>
          </p:cNvPr>
          <p:cNvSpPr txBox="1"/>
          <p:nvPr/>
        </p:nvSpPr>
        <p:spPr>
          <a:xfrm>
            <a:off x="4236440" y="843348"/>
            <a:ext cx="703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Year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8BFBB-DEE1-EB44-AB26-B0BD88220BE0}"/>
              </a:ext>
            </a:extLst>
          </p:cNvPr>
          <p:cNvSpPr txBox="1"/>
          <p:nvPr/>
        </p:nvSpPr>
        <p:spPr>
          <a:xfrm>
            <a:off x="7182374" y="843348"/>
            <a:ext cx="703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Year 9</a:t>
            </a:r>
          </a:p>
        </p:txBody>
      </p:sp>
    </p:spTree>
    <p:extLst>
      <p:ext uri="{BB962C8B-B14F-4D97-AF65-F5344CB8AC3E}">
        <p14:creationId xmlns:p14="http://schemas.microsoft.com/office/powerpoint/2010/main" val="3221989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9B594-1A83-F349-A3DB-36280327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No legacy in decomposition with dispersal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" name="Picture 3" descr="/var/folders/pg/dwc_l8j50911ks6xkt0hycsw0000gn/T/com.microsoft.Word/Content.MSO/D1781949.tmp">
            <a:extLst>
              <a:ext uri="{FF2B5EF4-FFF2-40B4-BE49-F238E27FC236}">
                <a16:creationId xmlns:a16="http://schemas.microsoft.com/office/drawing/2014/main" id="{FE04E493-687C-5144-8651-59E800C70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35" y="1690688"/>
            <a:ext cx="6745329" cy="475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06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2883-FABA-0C41-90CA-8C92F5B4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57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Drought legacy depends on</a:t>
            </a:r>
            <a:br>
              <a:rPr lang="en-US" sz="3200" b="1" dirty="0">
                <a:latin typeface="Garamond" panose="02020404030301010803" pitchFamily="18" charset="0"/>
              </a:rPr>
            </a:br>
            <a:r>
              <a:rPr lang="en-US" sz="3200" b="1" dirty="0">
                <a:latin typeface="Garamond" panose="02020404030301010803" pitchFamily="18" charset="0"/>
              </a:rPr>
              <a:t>community trajectory on the Y-A-S space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D3E20-2609-4547-BD27-EB77E4E6E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873" y="1791356"/>
            <a:ext cx="4342253" cy="4351338"/>
          </a:xfrm>
        </p:spPr>
      </p:pic>
    </p:spTree>
    <p:extLst>
      <p:ext uri="{BB962C8B-B14F-4D97-AF65-F5344CB8AC3E}">
        <p14:creationId xmlns:p14="http://schemas.microsoft.com/office/powerpoint/2010/main" val="23175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F25F-03D8-0C45-A429-13F46890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Tradeoff-mediated Legacy</a:t>
            </a:r>
          </a:p>
        </p:txBody>
      </p:sp>
      <p:pic>
        <p:nvPicPr>
          <p:cNvPr id="4" name="Picture 3" descr="/var/folders/pg/dwc_l8j50911ks6xkt0hycsw0000gn/T/com.microsoft.Word/Content.MSO/D1781949.tmp">
            <a:extLst>
              <a:ext uri="{FF2B5EF4-FFF2-40B4-BE49-F238E27FC236}">
                <a16:creationId xmlns:a16="http://schemas.microsoft.com/office/drawing/2014/main" id="{C3EC0228-BD30-384C-BF08-53AFB8AED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35" y="1690688"/>
            <a:ext cx="6745329" cy="4754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857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F16A-19EB-4043-B993-63E9750B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429"/>
            <a:ext cx="10515600" cy="80094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Drought Legacy in Litter Decomposition</a:t>
            </a:r>
          </a:p>
        </p:txBody>
      </p:sp>
      <p:pic>
        <p:nvPicPr>
          <p:cNvPr id="4" name="Picture 3" descr="/var/folders/pg/dwc_l8j50911ks6xkt0hycsw0000gn/T/com.microsoft.Word/Content.MSO/D1781949.tmp">
            <a:extLst>
              <a:ext uri="{FF2B5EF4-FFF2-40B4-BE49-F238E27FC236}">
                <a16:creationId xmlns:a16="http://schemas.microsoft.com/office/drawing/2014/main" id="{E7AB4CC5-B292-DA48-945F-E5C5BA5CA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335" y="1690688"/>
            <a:ext cx="6745329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4A192-D6B9-FB41-B514-91A01D7BDE21}"/>
              </a:ext>
            </a:extLst>
          </p:cNvPr>
          <p:cNvSpPr txBox="1"/>
          <p:nvPr/>
        </p:nvSpPr>
        <p:spPr>
          <a:xfrm>
            <a:off x="9348473" y="6492875"/>
            <a:ext cx="2633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Wang &amp; Allison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362102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566-C785-A142-99F2-8D46717A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4" y="99678"/>
            <a:ext cx="10515600" cy="77178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Missing Mechanisms in Soil Microbiome Drought Legacy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37AA3-5675-7C44-96FD-D193B84F8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5" y="3655921"/>
            <a:ext cx="1581912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CF58D-E5B7-3B42-AF63-BC69E383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5" y="1386319"/>
            <a:ext cx="1581912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436B9-1C07-0446-80C3-F981071F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934" y="1278481"/>
            <a:ext cx="3247235" cy="475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F8787-4F23-7347-B078-D1DB82885C1C}"/>
              </a:ext>
            </a:extLst>
          </p:cNvPr>
          <p:cNvSpPr txBox="1"/>
          <p:nvPr/>
        </p:nvSpPr>
        <p:spPr>
          <a:xfrm>
            <a:off x="4415223" y="6228661"/>
            <a:ext cx="1970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Garamond" panose="02020404030301010803" pitchFamily="18" charset="0"/>
              </a:rPr>
              <a:t>Martiny</a:t>
            </a:r>
            <a:r>
              <a:rPr lang="en-US" sz="1200" dirty="0">
                <a:latin typeface="Garamond" panose="02020404030301010803" pitchFamily="18" charset="0"/>
              </a:rPr>
              <a:t> et al. 2017 The ISME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07A05-6464-204D-9097-B5C56B20F0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608"/>
          <a:stretch/>
        </p:blipFill>
        <p:spPr>
          <a:xfrm>
            <a:off x="7192805" y="3564481"/>
            <a:ext cx="4381100" cy="2011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FCBE40-1511-E54B-A856-00935C772FFC}"/>
              </a:ext>
            </a:extLst>
          </p:cNvPr>
          <p:cNvSpPr txBox="1"/>
          <p:nvPr/>
        </p:nvSpPr>
        <p:spPr>
          <a:xfrm>
            <a:off x="9478844" y="6224464"/>
            <a:ext cx="2095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Garamond" panose="02020404030301010803" pitchFamily="18" charset="0"/>
              </a:rPr>
              <a:t>Anderegg</a:t>
            </a:r>
            <a:r>
              <a:rPr lang="en-US" sz="1200" dirty="0">
                <a:latin typeface="Garamond" panose="02020404030301010803" pitchFamily="18" charset="0"/>
              </a:rPr>
              <a:t> et al. 2015 SCIENCE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0B4E98-5CE8-384A-8AA6-9D2BE8803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805" y="1669427"/>
            <a:ext cx="4489414" cy="16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117A-0043-6D44-8DD4-C8BD3D04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355"/>
            <a:ext cx="10515600" cy="1018424"/>
          </a:xfrm>
        </p:spPr>
        <p:txBody>
          <a:bodyPr/>
          <a:lstStyle/>
          <a:p>
            <a:pPr algn="ctr"/>
            <a:r>
              <a:rPr lang="en-US" sz="3200" b="1" dirty="0" err="1">
                <a:latin typeface="Garamond" panose="02020404030301010803" pitchFamily="18" charset="0"/>
              </a:rPr>
              <a:t>DEMENTpy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42833-7339-8640-A64F-29A40BBC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240"/>
            <a:ext cx="2651760" cy="265176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A493D-1C98-B24F-9EE8-85EA77C8F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9600" y="1063725"/>
            <a:ext cx="7552797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252BF-BAB8-5943-9AC7-213942902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240" y="4206240"/>
            <a:ext cx="2651760" cy="2651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68AB8C-C987-7941-9FE2-04A84C4A14C6}"/>
              </a:ext>
            </a:extLst>
          </p:cNvPr>
          <p:cNvSpPr/>
          <p:nvPr/>
        </p:nvSpPr>
        <p:spPr>
          <a:xfrm>
            <a:off x="4351240" y="6172092"/>
            <a:ext cx="4189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https://</a:t>
            </a:r>
            <a:r>
              <a:rPr lang="en-US" sz="1600" dirty="0" err="1">
                <a:latin typeface="Garamond" panose="02020404030301010803" pitchFamily="18" charset="0"/>
              </a:rPr>
              <a:t>github.com</a:t>
            </a:r>
            <a:r>
              <a:rPr lang="en-US" sz="1600" dirty="0">
                <a:latin typeface="Garamond" panose="02020404030301010803" pitchFamily="18" charset="0"/>
              </a:rPr>
              <a:t>/</a:t>
            </a:r>
            <a:r>
              <a:rPr lang="en-US" sz="1600" dirty="0" err="1">
                <a:latin typeface="Garamond" panose="02020404030301010803" pitchFamily="18" charset="0"/>
              </a:rPr>
              <a:t>bioatmosphere</a:t>
            </a:r>
            <a:r>
              <a:rPr lang="en-US" sz="1600" dirty="0">
                <a:latin typeface="Garamond" panose="02020404030301010803" pitchFamily="18" charset="0"/>
              </a:rPr>
              <a:t>/</a:t>
            </a:r>
            <a:r>
              <a:rPr lang="en-US" sz="1600" dirty="0" err="1">
                <a:latin typeface="Garamond" panose="02020404030301010803" pitchFamily="18" charset="0"/>
              </a:rPr>
              <a:t>DEMENTpy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0B0363D3-075F-D941-BED8-842FF05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15" y="6249929"/>
            <a:ext cx="700025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8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C06F4-028C-1A40-A809-DB0175DC1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D3E925-52AA-2C44-9F3F-B67FC46F8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770" y="6257349"/>
            <a:ext cx="4488459" cy="532701"/>
          </a:xfrm>
          <a:solidFill>
            <a:schemeClr val="bg1">
              <a:alpha val="4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Simulations at Loma Ridge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/var/folders/pg/dwc_l8j50911ks6xkt0hycsw0000gn/T/com.microsoft.Word/Content.MSO/59535DB1.tmp">
            <a:extLst>
              <a:ext uri="{FF2B5EF4-FFF2-40B4-BE49-F238E27FC236}">
                <a16:creationId xmlns:a16="http://schemas.microsoft.com/office/drawing/2014/main" id="{4D74118C-4CB8-D24E-B8D8-F326B6F29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01" y="109895"/>
            <a:ext cx="9566598" cy="512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330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BDCB-05EB-0744-9F92-955AADA3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756"/>
            <a:ext cx="10515600" cy="109456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Drought-driven taxonomic shift toward</a:t>
            </a:r>
            <a:br>
              <a:rPr lang="en-US" sz="3200" b="1" dirty="0">
                <a:latin typeface="Garamond" panose="02020404030301010803" pitchFamily="18" charset="0"/>
              </a:rPr>
            </a:br>
            <a:r>
              <a:rPr lang="en-US" sz="3200" b="1" dirty="0">
                <a:latin typeface="Garamond" panose="02020404030301010803" pitchFamily="18" charset="0"/>
              </a:rPr>
              <a:t>more drought-tolerant ones across dry season</a:t>
            </a:r>
            <a:r>
              <a:rPr lang="en-US" sz="3200" b="1" dirty="0">
                <a:effectLst/>
                <a:latin typeface="Garamond" panose="02020404030301010803" pitchFamily="18" charset="0"/>
              </a:rPr>
              <a:t> </a:t>
            </a:r>
            <a:endParaRPr lang="en-US" sz="3200" b="1" dirty="0">
              <a:latin typeface="Garamond" panose="02020404030301010803" pitchFamily="18" charset="0"/>
            </a:endParaRPr>
          </a:p>
        </p:txBody>
      </p:sp>
      <p:pic>
        <p:nvPicPr>
          <p:cNvPr id="4" name="Picture 3" descr="/var/folders/pg/dwc_l8j50911ks6xkt0hycsw0000gn/T/com.microsoft.Word/Content.MSO/4EF2FEA5.tmp">
            <a:extLst>
              <a:ext uri="{FF2B5EF4-FFF2-40B4-BE49-F238E27FC236}">
                <a16:creationId xmlns:a16="http://schemas.microsoft.com/office/drawing/2014/main" id="{D5B7C8E7-FC46-0246-9388-ECCB8C440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96" y="2057484"/>
            <a:ext cx="8171605" cy="3840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296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76A-5440-B94D-9C29-D9644BBD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537"/>
            <a:ext cx="10515600" cy="82611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Community Changes under Moderate Drought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BBD39E-A879-1742-8618-2E26442F3578}"/>
              </a:ext>
            </a:extLst>
          </p:cNvPr>
          <p:cNvGrpSpPr/>
          <p:nvPr/>
        </p:nvGrpSpPr>
        <p:grpSpPr>
          <a:xfrm>
            <a:off x="2460226" y="1167003"/>
            <a:ext cx="7271548" cy="3010263"/>
            <a:chOff x="2611227" y="2057400"/>
            <a:chExt cx="7271548" cy="30102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A99A40-BD97-8846-901E-0DC190920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0000"/>
            <a:stretch/>
          </p:blipFill>
          <p:spPr>
            <a:xfrm>
              <a:off x="2611227" y="2057400"/>
              <a:ext cx="7271548" cy="2743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669EBC-8A9C-4440-B590-1D862169B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6147"/>
            <a:stretch/>
          </p:blipFill>
          <p:spPr>
            <a:xfrm>
              <a:off x="2611227" y="4803410"/>
              <a:ext cx="7271548" cy="264253"/>
            </a:xfrm>
            <a:prstGeom prst="rect">
              <a:avLst/>
            </a:prstGeom>
          </p:spPr>
        </p:pic>
      </p:grpSp>
      <p:pic>
        <p:nvPicPr>
          <p:cNvPr id="8" name="Picture 7" descr="/var/folders/pg/dwc_l8j50911ks6xkt0hycsw0000gn/T/com.microsoft.Word/Content.MSO/59535DB1.tmp">
            <a:extLst>
              <a:ext uri="{FF2B5EF4-FFF2-40B4-BE49-F238E27FC236}">
                <a16:creationId xmlns:a16="http://schemas.microsoft.com/office/drawing/2014/main" id="{96D3579A-F991-4942-9D4D-C90C0654B3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4" b="26127"/>
          <a:stretch/>
        </p:blipFill>
        <p:spPr bwMode="auto">
          <a:xfrm>
            <a:off x="1068332" y="5444827"/>
            <a:ext cx="9566598" cy="11157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C14B8A-A626-BC47-AD97-4F51262EF792}"/>
              </a:ext>
            </a:extLst>
          </p:cNvPr>
          <p:cNvCxnSpPr>
            <a:cxnSpLocks/>
          </p:cNvCxnSpPr>
          <p:nvPr/>
        </p:nvCxnSpPr>
        <p:spPr>
          <a:xfrm flipV="1">
            <a:off x="4041242" y="4446165"/>
            <a:ext cx="0" cy="771335"/>
          </a:xfrm>
          <a:prstGeom prst="straightConnector1">
            <a:avLst/>
          </a:prstGeom>
          <a:ln w="53975" cap="rnd">
            <a:solidFill>
              <a:schemeClr val="accent3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B56A5E-03C7-E246-A997-58AC0CC4685F}"/>
              </a:ext>
            </a:extLst>
          </p:cNvPr>
          <p:cNvCxnSpPr>
            <a:cxnSpLocks/>
          </p:cNvCxnSpPr>
          <p:nvPr/>
        </p:nvCxnSpPr>
        <p:spPr>
          <a:xfrm flipV="1">
            <a:off x="6549317" y="4446165"/>
            <a:ext cx="0" cy="771335"/>
          </a:xfrm>
          <a:prstGeom prst="straightConnector1">
            <a:avLst/>
          </a:prstGeom>
          <a:ln w="53975" cap="rnd">
            <a:solidFill>
              <a:schemeClr val="accent3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46CDC0-135E-D540-9828-A321258694C6}"/>
              </a:ext>
            </a:extLst>
          </p:cNvPr>
          <p:cNvCxnSpPr>
            <a:cxnSpLocks/>
          </p:cNvCxnSpPr>
          <p:nvPr/>
        </p:nvCxnSpPr>
        <p:spPr>
          <a:xfrm flipV="1">
            <a:off x="9190917" y="4446165"/>
            <a:ext cx="0" cy="771335"/>
          </a:xfrm>
          <a:prstGeom prst="straightConnector1">
            <a:avLst/>
          </a:prstGeom>
          <a:ln w="53975" cap="rnd">
            <a:solidFill>
              <a:schemeClr val="accent3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18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D74C-5BCF-B243-A397-BC57574B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24" y="212684"/>
            <a:ext cx="10515600" cy="73509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Community-level Traits </a:t>
            </a:r>
            <a:r>
              <a:rPr lang="en-US" sz="3200" b="1">
                <a:latin typeface="Garamond" panose="02020404030301010803" pitchFamily="18" charset="0"/>
              </a:rPr>
              <a:t>and Resource Allocation</a:t>
            </a:r>
            <a:endParaRPr lang="en-US" sz="3200" b="1" dirty="0">
              <a:latin typeface="Garamond" panose="020204040303010108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012C6-7592-AF47-86A7-64CF3D5BE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361485" y="947776"/>
            <a:ext cx="3474720" cy="4517692"/>
          </a:xfrm>
          <a:prstGeom prst="rect">
            <a:avLst/>
          </a:prstGeom>
        </p:spPr>
      </p:pic>
      <p:pic>
        <p:nvPicPr>
          <p:cNvPr id="14" name="Picture 13" descr="/var/folders/pg/dwc_l8j50911ks6xkt0hycsw0000gn/T/com.microsoft.Word/Content.MSO/59535DB1.tmp">
            <a:extLst>
              <a:ext uri="{FF2B5EF4-FFF2-40B4-BE49-F238E27FC236}">
                <a16:creationId xmlns:a16="http://schemas.microsoft.com/office/drawing/2014/main" id="{077D1A1A-C2C4-5142-96EB-3238CD209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4" b="26127"/>
          <a:stretch/>
        </p:blipFill>
        <p:spPr bwMode="auto">
          <a:xfrm>
            <a:off x="1307225" y="5633742"/>
            <a:ext cx="9566598" cy="1115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52077B-05FE-844E-B13A-5F13C4A1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029" y="1174705"/>
            <a:ext cx="3567290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97DBE0-864D-1E48-B9A9-7498C8DB9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143" y="1175863"/>
            <a:ext cx="3566160" cy="365644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506C51-46EA-5943-8F9D-E7AC5D32506A}"/>
              </a:ext>
            </a:extLst>
          </p:cNvPr>
          <p:cNvCxnSpPr>
            <a:cxnSpLocks/>
          </p:cNvCxnSpPr>
          <p:nvPr/>
        </p:nvCxnSpPr>
        <p:spPr>
          <a:xfrm flipV="1">
            <a:off x="6792597" y="4789620"/>
            <a:ext cx="0" cy="726182"/>
          </a:xfrm>
          <a:prstGeom prst="straightConnector1">
            <a:avLst/>
          </a:prstGeom>
          <a:ln w="53975" cap="rnd">
            <a:solidFill>
              <a:schemeClr val="accent3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D5B4B4-A636-CC49-B7F7-0A1914193CBF}"/>
              </a:ext>
            </a:extLst>
          </p:cNvPr>
          <p:cNvCxnSpPr>
            <a:cxnSpLocks/>
          </p:cNvCxnSpPr>
          <p:nvPr/>
        </p:nvCxnSpPr>
        <p:spPr>
          <a:xfrm flipV="1">
            <a:off x="9418354" y="4789620"/>
            <a:ext cx="0" cy="726182"/>
          </a:xfrm>
          <a:prstGeom prst="straightConnector1">
            <a:avLst/>
          </a:prstGeom>
          <a:ln w="53975" cap="rnd">
            <a:solidFill>
              <a:schemeClr val="accent3"/>
            </a:solidFill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63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6811-1C99-8542-B938-B30A0FBF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372266"/>
            <a:ext cx="10515600" cy="70866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Garamond" panose="02020404030301010803" pitchFamily="18" charset="0"/>
              </a:rPr>
              <a:t>Transient Legacy under Moderate Drought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98474B-9AA2-614A-B4A8-3924901CFCFC}"/>
              </a:ext>
            </a:extLst>
          </p:cNvPr>
          <p:cNvGrpSpPr>
            <a:grpSpLocks noChangeAspect="1"/>
          </p:cNvGrpSpPr>
          <p:nvPr/>
        </p:nvGrpSpPr>
        <p:grpSpPr>
          <a:xfrm>
            <a:off x="1786893" y="1648017"/>
            <a:ext cx="8618207" cy="3108960"/>
            <a:chOff x="2438691" y="1580334"/>
            <a:chExt cx="6794500" cy="245107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779F15D-D3FB-AE4E-ACB0-6790656C9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83"/>
            <a:stretch/>
          </p:blipFill>
          <p:spPr bwMode="auto">
            <a:xfrm>
              <a:off x="2438691" y="1580334"/>
              <a:ext cx="6794500" cy="2303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033F633-1745-6541-9F7B-2240594DA8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47"/>
            <a:stretch/>
          </p:blipFill>
          <p:spPr bwMode="auto">
            <a:xfrm>
              <a:off x="2438691" y="3736800"/>
              <a:ext cx="6794500" cy="294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/var/folders/pg/dwc_l8j50911ks6xkt0hycsw0000gn/T/com.microsoft.Word/Content.MSO/59535DB1.tmp">
            <a:extLst>
              <a:ext uri="{FF2B5EF4-FFF2-40B4-BE49-F238E27FC236}">
                <a16:creationId xmlns:a16="http://schemas.microsoft.com/office/drawing/2014/main" id="{AF864A8E-F0DC-D745-8C88-294A6FA482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4" b="26127"/>
          <a:stretch/>
        </p:blipFill>
        <p:spPr bwMode="auto">
          <a:xfrm>
            <a:off x="1312697" y="5616429"/>
            <a:ext cx="9566598" cy="1115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798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130</Words>
  <Application>Microsoft Macintosh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Futura Medium</vt:lpstr>
      <vt:lpstr>Garamond</vt:lpstr>
      <vt:lpstr>Office Theme</vt:lpstr>
      <vt:lpstr>Drought Legacy in Soil Microbiomes</vt:lpstr>
      <vt:lpstr>Drought Legacy in Litter Decomposition</vt:lpstr>
      <vt:lpstr>Missing Mechanisms in Soil Microbiome Drought Legacy</vt:lpstr>
      <vt:lpstr>DEMENTpy</vt:lpstr>
      <vt:lpstr>Simulations at Loma Ridge</vt:lpstr>
      <vt:lpstr>Drought-driven taxonomic shift toward more drought-tolerant ones across dry season </vt:lpstr>
      <vt:lpstr>Community Changes under Moderate Drought</vt:lpstr>
      <vt:lpstr>Community-level Traits and Resource Allocation</vt:lpstr>
      <vt:lpstr>Transient Legacy under Moderate Drought</vt:lpstr>
      <vt:lpstr>Community Dynamics under Severe Drought</vt:lpstr>
      <vt:lpstr>Persistent Legacy under Severe Drought</vt:lpstr>
      <vt:lpstr> Drought legacy overwhelmed by  dispersal</vt:lpstr>
      <vt:lpstr>No changes in community-level traits</vt:lpstr>
      <vt:lpstr>Resource allocation unchanged</vt:lpstr>
      <vt:lpstr>No legacy in decomposition with dispersal</vt:lpstr>
      <vt:lpstr>Drought legacy depends on community trajectory on the Y-A-S space</vt:lpstr>
      <vt:lpstr>Tradeoff-mediated Legacy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Drought legacy in Soil Microbiomes: Why and Why not ? </dc:title>
  <dc:creator>Bin Wang</dc:creator>
  <cp:lastModifiedBy>Bin Wang</cp:lastModifiedBy>
  <cp:revision>64</cp:revision>
  <dcterms:created xsi:type="dcterms:W3CDTF">2020-05-27T01:03:09Z</dcterms:created>
  <dcterms:modified xsi:type="dcterms:W3CDTF">2020-05-28T01:51:21Z</dcterms:modified>
</cp:coreProperties>
</file>